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4" r:id="rId3"/>
    <p:sldId id="279" r:id="rId4"/>
    <p:sldId id="265" r:id="rId5"/>
    <p:sldId id="285" r:id="rId6"/>
    <p:sldId id="287" r:id="rId7"/>
    <p:sldId id="286" r:id="rId8"/>
    <p:sldId id="288" r:id="rId9"/>
    <p:sldId id="289" r:id="rId10"/>
    <p:sldId id="290" r:id="rId11"/>
    <p:sldId id="291" r:id="rId12"/>
    <p:sldId id="295" r:id="rId13"/>
    <p:sldId id="292" r:id="rId14"/>
    <p:sldId id="296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39E"/>
    <a:srgbClr val="006C62"/>
    <a:srgbClr val="00D6AD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341" autoAdjust="0"/>
    <p:restoredTop sz="94464" autoAdjust="0"/>
  </p:normalViewPr>
  <p:slideViewPr>
    <p:cSldViewPr snapToGrid="0">
      <p:cViewPr varScale="1">
        <p:scale>
          <a:sx n="105" d="100"/>
          <a:sy n="105" d="100"/>
        </p:scale>
        <p:origin x="224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5BDDE4-80C3-47FA-8A60-845D1EFD78E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DF1571-0784-42E5-8017-B41735FB74D0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Traffic Sources</a:t>
          </a:r>
          <a:endParaRPr lang="zh-CN" altLang="en-US" sz="2000" b="1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gm:t>
    </dgm:pt>
    <dgm:pt modelId="{3C0CE7EB-8928-46CC-9E65-3C0C53DCB502}" type="par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B739DB11-26F8-436E-9243-12130C22E3D4}" type="sibTrans" cxnId="{D7A17ABE-B27B-45D5-90DC-68A5C8E4A51A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CD88809E-80A1-4F7F-B457-BC394EB36A33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Profit Structure</a:t>
          </a:r>
          <a:endParaRPr lang="zh-CN" altLang="en-US" sz="2000" b="1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gm:t>
    </dgm:pt>
    <dgm:pt modelId="{73DD64D4-64FC-4098-9C48-7D5ECFED0E75}" type="par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A0853B5D-B710-4C53-8452-E56F87CAB8DD}" type="sibTrans" cxnId="{8205FDD1-072E-48FE-AFAA-ACB8CA6BFD61}">
      <dgm:prSet/>
      <dgm:spPr/>
      <dgm:t>
        <a:bodyPr/>
        <a:lstStyle/>
        <a:p>
          <a:endParaRPr lang="zh-CN" altLang="en-US"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3420E1C-A44C-48D3-8C03-82BC2C36EEEE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Customer Behavior</a:t>
          </a:r>
          <a:endParaRPr lang="zh-CN" altLang="en-US" sz="2000" b="1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gm:t>
    </dgm:pt>
    <dgm:pt modelId="{87692364-3C19-425F-86D0-7004A9E79E06}" type="parTrans" cxnId="{32A263B8-E1D2-4769-B3EF-1338A58B93C6}">
      <dgm:prSet/>
      <dgm:spPr/>
      <dgm:t>
        <a:bodyPr/>
        <a:lstStyle/>
        <a:p>
          <a:endParaRPr lang="en-US"/>
        </a:p>
      </dgm:t>
    </dgm:pt>
    <dgm:pt modelId="{A51C873E-0737-47B6-B597-C410E8293978}" type="sibTrans" cxnId="{32A263B8-E1D2-4769-B3EF-1338A58B93C6}">
      <dgm:prSet/>
      <dgm:spPr/>
      <dgm:t>
        <a:bodyPr/>
        <a:lstStyle/>
        <a:p>
          <a:endParaRPr lang="en-US"/>
        </a:p>
      </dgm:t>
    </dgm:pt>
    <dgm:pt modelId="{0BDAFF9F-78E4-440A-9554-1007A7E5AE0E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Behavior Flow</a:t>
          </a:r>
          <a:endParaRPr lang="zh-CN" altLang="en-US" sz="2000" b="1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gm:t>
    </dgm:pt>
    <dgm:pt modelId="{4FDFD041-54A5-4520-A4DF-A9A455EAF224}" type="parTrans" cxnId="{4C7B978A-CBFC-48A7-99EC-FFA5DE1F9201}">
      <dgm:prSet/>
      <dgm:spPr/>
      <dgm:t>
        <a:bodyPr/>
        <a:lstStyle/>
        <a:p>
          <a:endParaRPr lang="en-US"/>
        </a:p>
      </dgm:t>
    </dgm:pt>
    <dgm:pt modelId="{8695353E-A9F3-4214-8DAF-18CAF97C5657}" type="sibTrans" cxnId="{4C7B978A-CBFC-48A7-99EC-FFA5DE1F9201}">
      <dgm:prSet/>
      <dgm:spPr/>
      <dgm:t>
        <a:bodyPr/>
        <a:lstStyle/>
        <a:p>
          <a:endParaRPr lang="en-US"/>
        </a:p>
      </dgm:t>
    </dgm:pt>
    <dgm:pt modelId="{E86D3457-1B7F-4BF4-AF00-B088E5E4BE7E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r>
            <a:rPr lang="en-US" altLang="zh-CN" sz="2000" b="1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Goal Completion</a:t>
          </a:r>
          <a:endParaRPr lang="zh-CN" altLang="en-US" sz="2000" b="1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gm:t>
    </dgm:pt>
    <dgm:pt modelId="{956F194A-7EF0-4943-AE8F-C06D7A51B5B8}" type="parTrans" cxnId="{B9079CB9-F5AF-405A-BDDF-EC75E770CFFF}">
      <dgm:prSet/>
      <dgm:spPr/>
      <dgm:t>
        <a:bodyPr/>
        <a:lstStyle/>
        <a:p>
          <a:endParaRPr lang="en-US"/>
        </a:p>
      </dgm:t>
    </dgm:pt>
    <dgm:pt modelId="{44D3AF79-18C2-46A5-88CF-67902BE8D6A3}" type="sibTrans" cxnId="{B9079CB9-F5AF-405A-BDDF-EC75E770CFFF}">
      <dgm:prSet/>
      <dgm:spPr/>
      <dgm:t>
        <a:bodyPr/>
        <a:lstStyle/>
        <a:p>
          <a:endParaRPr lang="en-US"/>
        </a:p>
      </dgm:t>
    </dgm:pt>
    <dgm:pt modelId="{46DDF304-F5B4-4D6A-8476-3A65F091B8AD}" type="pres">
      <dgm:prSet presAssocID="{D95BDDE4-80C3-47FA-8A60-845D1EFD78E8}" presName="Name0" presStyleCnt="0">
        <dgm:presLayoutVars>
          <dgm:dir/>
          <dgm:resizeHandles val="exact"/>
        </dgm:presLayoutVars>
      </dgm:prSet>
      <dgm:spPr/>
    </dgm:pt>
    <dgm:pt modelId="{5972B1E4-58FD-4EBA-99BB-50C4C0C5FE1A}" type="pres">
      <dgm:prSet presAssocID="{E4DF1571-0784-42E5-8017-B41735FB74D0}" presName="parTxOnly" presStyleLbl="node1" presStyleIdx="0" presStyleCnt="5">
        <dgm:presLayoutVars>
          <dgm:bulletEnabled val="1"/>
        </dgm:presLayoutVars>
      </dgm:prSet>
      <dgm:spPr/>
    </dgm:pt>
    <dgm:pt modelId="{EF312581-7A5D-42E0-ACD7-78C1C12EFFB6}" type="pres">
      <dgm:prSet presAssocID="{B739DB11-26F8-436E-9243-12130C22E3D4}" presName="parSpace" presStyleCnt="0"/>
      <dgm:spPr/>
    </dgm:pt>
    <dgm:pt modelId="{2DFD1D25-34A3-4855-9367-87477DAB9F4B}" type="pres">
      <dgm:prSet presAssocID="{03420E1C-A44C-48D3-8C03-82BC2C36EEEE}" presName="parTxOnly" presStyleLbl="node1" presStyleIdx="1" presStyleCnt="5">
        <dgm:presLayoutVars>
          <dgm:bulletEnabled val="1"/>
        </dgm:presLayoutVars>
      </dgm:prSet>
      <dgm:spPr/>
    </dgm:pt>
    <dgm:pt modelId="{87354D11-030D-4464-849A-D777CA4E2859}" type="pres">
      <dgm:prSet presAssocID="{A51C873E-0737-47B6-B597-C410E8293978}" presName="parSpace" presStyleCnt="0"/>
      <dgm:spPr/>
    </dgm:pt>
    <dgm:pt modelId="{A078679E-A9BA-444C-A084-394022D75AE1}" type="pres">
      <dgm:prSet presAssocID="{0BDAFF9F-78E4-440A-9554-1007A7E5AE0E}" presName="parTxOnly" presStyleLbl="node1" presStyleIdx="2" presStyleCnt="5">
        <dgm:presLayoutVars>
          <dgm:bulletEnabled val="1"/>
        </dgm:presLayoutVars>
      </dgm:prSet>
      <dgm:spPr/>
    </dgm:pt>
    <dgm:pt modelId="{5D3DFC68-7AA2-4EBA-9262-E1755E59F851}" type="pres">
      <dgm:prSet presAssocID="{8695353E-A9F3-4214-8DAF-18CAF97C5657}" presName="parSpace" presStyleCnt="0"/>
      <dgm:spPr/>
    </dgm:pt>
    <dgm:pt modelId="{81FAA28F-B307-4BD5-B670-059DB25F5C82}" type="pres">
      <dgm:prSet presAssocID="{CD88809E-80A1-4F7F-B457-BC394EB36A33}" presName="parTxOnly" presStyleLbl="node1" presStyleIdx="3" presStyleCnt="5">
        <dgm:presLayoutVars>
          <dgm:bulletEnabled val="1"/>
        </dgm:presLayoutVars>
      </dgm:prSet>
      <dgm:spPr/>
    </dgm:pt>
    <dgm:pt modelId="{EF3D7134-6FDF-4829-9CDF-6EA51DD6900B}" type="pres">
      <dgm:prSet presAssocID="{A0853B5D-B710-4C53-8452-E56F87CAB8DD}" presName="parSpace" presStyleCnt="0"/>
      <dgm:spPr/>
    </dgm:pt>
    <dgm:pt modelId="{771B8CA3-CD66-4894-AE64-7AC94CB210CA}" type="pres">
      <dgm:prSet presAssocID="{E86D3457-1B7F-4BF4-AF00-B088E5E4BE7E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CD99D333-9D24-4B22-AB2B-7012077F06CA}" type="presOf" srcId="{0BDAFF9F-78E4-440A-9554-1007A7E5AE0E}" destId="{A078679E-A9BA-444C-A084-394022D75AE1}" srcOrd="0" destOrd="0" presId="urn:microsoft.com/office/officeart/2005/8/layout/hChevron3"/>
    <dgm:cxn modelId="{6D52BC73-2B72-4AFA-B76A-C540891B349C}" type="presOf" srcId="{03420E1C-A44C-48D3-8C03-82BC2C36EEEE}" destId="{2DFD1D25-34A3-4855-9367-87477DAB9F4B}" srcOrd="0" destOrd="0" presId="urn:microsoft.com/office/officeart/2005/8/layout/hChevron3"/>
    <dgm:cxn modelId="{11C4297B-D284-41E6-9730-F8EBE4912F69}" type="presOf" srcId="{E4DF1571-0784-42E5-8017-B41735FB74D0}" destId="{5972B1E4-58FD-4EBA-99BB-50C4C0C5FE1A}" srcOrd="0" destOrd="0" presId="urn:microsoft.com/office/officeart/2005/8/layout/hChevron3"/>
    <dgm:cxn modelId="{4C7B978A-CBFC-48A7-99EC-FFA5DE1F9201}" srcId="{D95BDDE4-80C3-47FA-8A60-845D1EFD78E8}" destId="{0BDAFF9F-78E4-440A-9554-1007A7E5AE0E}" srcOrd="2" destOrd="0" parTransId="{4FDFD041-54A5-4520-A4DF-A9A455EAF224}" sibTransId="{8695353E-A9F3-4214-8DAF-18CAF97C5657}"/>
    <dgm:cxn modelId="{F6664B8B-91A3-4104-9F83-F6FDBB222798}" type="presOf" srcId="{CD88809E-80A1-4F7F-B457-BC394EB36A33}" destId="{81FAA28F-B307-4BD5-B670-059DB25F5C82}" srcOrd="0" destOrd="0" presId="urn:microsoft.com/office/officeart/2005/8/layout/hChevron3"/>
    <dgm:cxn modelId="{2E2B2A92-BA38-4F5F-BBE6-8B9C01DF7E8D}" type="presOf" srcId="{E86D3457-1B7F-4BF4-AF00-B088E5E4BE7E}" destId="{771B8CA3-CD66-4894-AE64-7AC94CB210CA}" srcOrd="0" destOrd="0" presId="urn:microsoft.com/office/officeart/2005/8/layout/hChevron3"/>
    <dgm:cxn modelId="{6AC383AB-BAFE-47D6-B06B-2A49255B4E9C}" type="presOf" srcId="{D95BDDE4-80C3-47FA-8A60-845D1EFD78E8}" destId="{46DDF304-F5B4-4D6A-8476-3A65F091B8AD}" srcOrd="0" destOrd="0" presId="urn:microsoft.com/office/officeart/2005/8/layout/hChevron3"/>
    <dgm:cxn modelId="{32A263B8-E1D2-4769-B3EF-1338A58B93C6}" srcId="{D95BDDE4-80C3-47FA-8A60-845D1EFD78E8}" destId="{03420E1C-A44C-48D3-8C03-82BC2C36EEEE}" srcOrd="1" destOrd="0" parTransId="{87692364-3C19-425F-86D0-7004A9E79E06}" sibTransId="{A51C873E-0737-47B6-B597-C410E8293978}"/>
    <dgm:cxn modelId="{B9079CB9-F5AF-405A-BDDF-EC75E770CFFF}" srcId="{D95BDDE4-80C3-47FA-8A60-845D1EFD78E8}" destId="{E86D3457-1B7F-4BF4-AF00-B088E5E4BE7E}" srcOrd="4" destOrd="0" parTransId="{956F194A-7EF0-4943-AE8F-C06D7A51B5B8}" sibTransId="{44D3AF79-18C2-46A5-88CF-67902BE8D6A3}"/>
    <dgm:cxn modelId="{D7A17ABE-B27B-45D5-90DC-68A5C8E4A51A}" srcId="{D95BDDE4-80C3-47FA-8A60-845D1EFD78E8}" destId="{E4DF1571-0784-42E5-8017-B41735FB74D0}" srcOrd="0" destOrd="0" parTransId="{3C0CE7EB-8928-46CC-9E65-3C0C53DCB502}" sibTransId="{B739DB11-26F8-436E-9243-12130C22E3D4}"/>
    <dgm:cxn modelId="{8205FDD1-072E-48FE-AFAA-ACB8CA6BFD61}" srcId="{D95BDDE4-80C3-47FA-8A60-845D1EFD78E8}" destId="{CD88809E-80A1-4F7F-B457-BC394EB36A33}" srcOrd="3" destOrd="0" parTransId="{73DD64D4-64FC-4098-9C48-7D5ECFED0E75}" sibTransId="{A0853B5D-B710-4C53-8452-E56F87CAB8DD}"/>
    <dgm:cxn modelId="{E02F22D6-B01C-4F8D-8887-036843AD5E26}" type="presParOf" srcId="{46DDF304-F5B4-4D6A-8476-3A65F091B8AD}" destId="{5972B1E4-58FD-4EBA-99BB-50C4C0C5FE1A}" srcOrd="0" destOrd="0" presId="urn:microsoft.com/office/officeart/2005/8/layout/hChevron3"/>
    <dgm:cxn modelId="{29415750-C45D-4DCD-9752-BA0EAA343BE6}" type="presParOf" srcId="{46DDF304-F5B4-4D6A-8476-3A65F091B8AD}" destId="{EF312581-7A5D-42E0-ACD7-78C1C12EFFB6}" srcOrd="1" destOrd="0" presId="urn:microsoft.com/office/officeart/2005/8/layout/hChevron3"/>
    <dgm:cxn modelId="{1F0FC49A-285D-4250-9130-13FB6F902893}" type="presParOf" srcId="{46DDF304-F5B4-4D6A-8476-3A65F091B8AD}" destId="{2DFD1D25-34A3-4855-9367-87477DAB9F4B}" srcOrd="2" destOrd="0" presId="urn:microsoft.com/office/officeart/2005/8/layout/hChevron3"/>
    <dgm:cxn modelId="{0057CC54-C233-4E29-B35E-142347FE644F}" type="presParOf" srcId="{46DDF304-F5B4-4D6A-8476-3A65F091B8AD}" destId="{87354D11-030D-4464-849A-D777CA4E2859}" srcOrd="3" destOrd="0" presId="urn:microsoft.com/office/officeart/2005/8/layout/hChevron3"/>
    <dgm:cxn modelId="{DBDAFBDA-8CDC-428B-A3D0-236C9F622C04}" type="presParOf" srcId="{46DDF304-F5B4-4D6A-8476-3A65F091B8AD}" destId="{A078679E-A9BA-444C-A084-394022D75AE1}" srcOrd="4" destOrd="0" presId="urn:microsoft.com/office/officeart/2005/8/layout/hChevron3"/>
    <dgm:cxn modelId="{AC4CB1AC-4899-4AF9-B32E-615E6D05A557}" type="presParOf" srcId="{46DDF304-F5B4-4D6A-8476-3A65F091B8AD}" destId="{5D3DFC68-7AA2-4EBA-9262-E1755E59F851}" srcOrd="5" destOrd="0" presId="urn:microsoft.com/office/officeart/2005/8/layout/hChevron3"/>
    <dgm:cxn modelId="{8B4A026E-29F1-4057-BD8E-65C5AF7CE165}" type="presParOf" srcId="{46DDF304-F5B4-4D6A-8476-3A65F091B8AD}" destId="{81FAA28F-B307-4BD5-B670-059DB25F5C82}" srcOrd="6" destOrd="0" presId="urn:microsoft.com/office/officeart/2005/8/layout/hChevron3"/>
    <dgm:cxn modelId="{713BC139-8B59-4AEA-9DBA-2E411CEA05BD}" type="presParOf" srcId="{46DDF304-F5B4-4D6A-8476-3A65F091B8AD}" destId="{EF3D7134-6FDF-4829-9CDF-6EA51DD6900B}" srcOrd="7" destOrd="0" presId="urn:microsoft.com/office/officeart/2005/8/layout/hChevron3"/>
    <dgm:cxn modelId="{4DC39F96-7DDA-41A5-B650-E18357A6B56F}" type="presParOf" srcId="{46DDF304-F5B4-4D6A-8476-3A65F091B8AD}" destId="{771B8CA3-CD66-4894-AE64-7AC94CB210C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B1E4-58FD-4EBA-99BB-50C4C0C5FE1A}">
      <dsp:nvSpPr>
        <dsp:cNvPr id="0" name=""/>
        <dsp:cNvSpPr/>
      </dsp:nvSpPr>
      <dsp:spPr>
        <a:xfrm>
          <a:off x="1394" y="0"/>
          <a:ext cx="2718571" cy="626229"/>
        </a:xfrm>
        <a:prstGeom prst="homePlate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Traffic Sources</a:t>
          </a:r>
          <a:endParaRPr lang="zh-CN" altLang="en-US" sz="2000" b="1" kern="1200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sp:txBody>
      <dsp:txXfrm>
        <a:off x="1394" y="0"/>
        <a:ext cx="2562014" cy="626229"/>
      </dsp:txXfrm>
    </dsp:sp>
    <dsp:sp modelId="{2DFD1D25-34A3-4855-9367-87477DAB9F4B}">
      <dsp:nvSpPr>
        <dsp:cNvPr id="0" name=""/>
        <dsp:cNvSpPr/>
      </dsp:nvSpPr>
      <dsp:spPr>
        <a:xfrm>
          <a:off x="2176251" y="0"/>
          <a:ext cx="2718571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Customer Behavior</a:t>
          </a:r>
          <a:endParaRPr lang="zh-CN" altLang="en-US" sz="2000" b="1" kern="1200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sp:txBody>
      <dsp:txXfrm>
        <a:off x="2489366" y="0"/>
        <a:ext cx="2092342" cy="626229"/>
      </dsp:txXfrm>
    </dsp:sp>
    <dsp:sp modelId="{A078679E-A9BA-444C-A084-394022D75AE1}">
      <dsp:nvSpPr>
        <dsp:cNvPr id="0" name=""/>
        <dsp:cNvSpPr/>
      </dsp:nvSpPr>
      <dsp:spPr>
        <a:xfrm>
          <a:off x="4351107" y="0"/>
          <a:ext cx="2718571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Behavior Flow</a:t>
          </a:r>
          <a:endParaRPr lang="zh-CN" altLang="en-US" sz="2000" b="1" kern="1200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sp:txBody>
      <dsp:txXfrm>
        <a:off x="4664222" y="0"/>
        <a:ext cx="2092342" cy="626229"/>
      </dsp:txXfrm>
    </dsp:sp>
    <dsp:sp modelId="{81FAA28F-B307-4BD5-B670-059DB25F5C82}">
      <dsp:nvSpPr>
        <dsp:cNvPr id="0" name=""/>
        <dsp:cNvSpPr/>
      </dsp:nvSpPr>
      <dsp:spPr>
        <a:xfrm>
          <a:off x="6525964" y="0"/>
          <a:ext cx="2718571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Profit Structure</a:t>
          </a:r>
          <a:endParaRPr lang="zh-CN" altLang="en-US" sz="2000" b="1" kern="1200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sp:txBody>
      <dsp:txXfrm>
        <a:off x="6839079" y="0"/>
        <a:ext cx="2092342" cy="626229"/>
      </dsp:txXfrm>
    </dsp:sp>
    <dsp:sp modelId="{771B8CA3-CD66-4894-AE64-7AC94CB210CA}">
      <dsp:nvSpPr>
        <dsp:cNvPr id="0" name=""/>
        <dsp:cNvSpPr/>
      </dsp:nvSpPr>
      <dsp:spPr>
        <a:xfrm>
          <a:off x="8700821" y="0"/>
          <a:ext cx="2718571" cy="626229"/>
        </a:xfrm>
        <a:prstGeom prst="chevron">
          <a:avLst/>
        </a:prstGeom>
        <a:noFill/>
        <a:ln w="1270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rPr>
            <a:t>Goal Completion</a:t>
          </a:r>
          <a:endParaRPr lang="zh-CN" altLang="en-US" sz="2000" b="1" kern="1200" dirty="0">
            <a:solidFill>
              <a:schemeClr val="tx1">
                <a:lumMod val="50000"/>
                <a:lumOff val="50000"/>
              </a:schemeClr>
            </a:solidFill>
            <a:latin typeface="Times New Roman" panose="02020603050405020304" pitchFamily="18" charset="0"/>
            <a:ea typeface="微软雅黑 Light" panose="020B0502040204020203" pitchFamily="34" charset="-122"/>
            <a:cs typeface="Times New Roman" panose="02020603050405020304" pitchFamily="18" charset="0"/>
          </a:endParaRPr>
        </a:p>
      </dsp:txBody>
      <dsp:txXfrm>
        <a:off x="9013936" y="0"/>
        <a:ext cx="2092342" cy="626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938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881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0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996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185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728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13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637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70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98" b="13020"/>
          <a:stretch/>
        </p:blipFill>
        <p:spPr>
          <a:xfrm>
            <a:off x="0" y="-19050"/>
            <a:ext cx="12192000" cy="687705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-1905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5784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97E41CC2-AA26-4E4E-8D94-976CBA55FFA0}"/>
              </a:ext>
            </a:extLst>
          </p:cNvPr>
          <p:cNvSpPr/>
          <p:nvPr userDrawn="1"/>
        </p:nvSpPr>
        <p:spPr>
          <a:xfrm>
            <a:off x="437881" y="175585"/>
            <a:ext cx="308077" cy="95818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5">
            <a:extLst>
              <a:ext uri="{FF2B5EF4-FFF2-40B4-BE49-F238E27FC236}">
                <a16:creationId xmlns:a16="http://schemas.microsoft.com/office/drawing/2014/main" id="{92199AEC-A935-4FC8-9145-D70D6F25EAB3}"/>
              </a:ext>
            </a:extLst>
          </p:cNvPr>
          <p:cNvSpPr/>
          <p:nvPr userDrawn="1"/>
        </p:nvSpPr>
        <p:spPr>
          <a:xfrm>
            <a:off x="437881" y="175585"/>
            <a:ext cx="308077" cy="95818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5">
            <a:extLst>
              <a:ext uri="{FF2B5EF4-FFF2-40B4-BE49-F238E27FC236}">
                <a16:creationId xmlns:a16="http://schemas.microsoft.com/office/drawing/2014/main" id="{25ED93D3-8614-4966-B4C4-1FF0C3A78D28}"/>
              </a:ext>
            </a:extLst>
          </p:cNvPr>
          <p:cNvSpPr/>
          <p:nvPr userDrawn="1"/>
        </p:nvSpPr>
        <p:spPr>
          <a:xfrm>
            <a:off x="437881" y="239153"/>
            <a:ext cx="308077" cy="95818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81507" y="1887609"/>
            <a:ext cx="925445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6600" dirty="0">
                <a:solidFill>
                  <a:schemeClr val="bg1"/>
                </a:solidFill>
                <a:latin typeface="Times New Roman" panose="02020603050405020304" pitchFamily="18" charset="0"/>
                <a:ea typeface="Adobe 黑体 Std R" panose="020B0400000000000000" pitchFamily="34" charset="-122"/>
                <a:cs typeface="Times New Roman" panose="02020603050405020304" pitchFamily="18" charset="0"/>
              </a:rPr>
              <a:t>Google Merchandise Store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867532" y="3282388"/>
            <a:ext cx="8701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Group 2</a:t>
            </a:r>
          </a:p>
          <a:p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Tianyi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Fan, Zheng Huang, Ziyan Wang, Jun Yin, Jiawei Zhu</a:t>
            </a: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DEC8D-7A20-4958-BA0E-CD851421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60" y="374905"/>
            <a:ext cx="11383139" cy="8957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 Completion Analysis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GMS performs during 1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Quarter 2019?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BFED9D-682F-4AD7-8F55-EB547E5F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58" y="1452282"/>
            <a:ext cx="5855707" cy="43383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047D67-8D96-4C81-B77E-260346389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2636566"/>
            <a:ext cx="5613717" cy="1178452"/>
          </a:xfrm>
          <a:prstGeom prst="rect">
            <a:avLst/>
          </a:prstGeom>
        </p:spPr>
      </p:pic>
      <p:sp>
        <p:nvSpPr>
          <p:cNvPr id="5" name="灯片编号占位符 25">
            <a:extLst>
              <a:ext uri="{FF2B5EF4-FFF2-40B4-BE49-F238E27FC236}">
                <a16:creationId xmlns:a16="http://schemas.microsoft.com/office/drawing/2014/main" id="{7B8A0B9B-D2BA-4121-AF84-40587DBA13B0}"/>
              </a:ext>
            </a:extLst>
          </p:cNvPr>
          <p:cNvSpPr txBox="1">
            <a:spLocks/>
          </p:cNvSpPr>
          <p:nvPr/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21392E4-F46E-4799-ACEE-7D91A15A4D70}"/>
              </a:ext>
            </a:extLst>
          </p:cNvPr>
          <p:cNvSpPr/>
          <p:nvPr/>
        </p:nvSpPr>
        <p:spPr>
          <a:xfrm>
            <a:off x="10816324" y="2726594"/>
            <a:ext cx="1115064" cy="89484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08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C2F-AE7C-49D1-BC9D-DE801B7F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KPI Dashboard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DC66E6-EC3C-4840-85B3-C88DB0AE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28" y="1163781"/>
            <a:ext cx="7608250" cy="485561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4AB57A-A8E2-427B-A5A9-62650CFF1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077" y="1038638"/>
            <a:ext cx="4528923" cy="2041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B38FC9-1BBB-4F42-83EC-B5F68E4BA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199" y="3165344"/>
            <a:ext cx="3422585" cy="3106153"/>
          </a:xfrm>
          <a:prstGeom prst="rect">
            <a:avLst/>
          </a:prstGeom>
        </p:spPr>
      </p:pic>
      <p:sp>
        <p:nvSpPr>
          <p:cNvPr id="7" name="灯片编号占位符 25">
            <a:extLst>
              <a:ext uri="{FF2B5EF4-FFF2-40B4-BE49-F238E27FC236}">
                <a16:creationId xmlns:a16="http://schemas.microsoft.com/office/drawing/2014/main" id="{F46004CA-5367-4226-8069-F9BF86A5CADC}"/>
              </a:ext>
            </a:extLst>
          </p:cNvPr>
          <p:cNvSpPr txBox="1">
            <a:spLocks/>
          </p:cNvSpPr>
          <p:nvPr/>
        </p:nvSpPr>
        <p:spPr>
          <a:xfrm>
            <a:off x="10316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554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C2F-AE7C-49D1-BC9D-DE801B7F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10" y="228211"/>
            <a:ext cx="11601552" cy="895784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Refined Business Problems and Recommendations </a:t>
            </a:r>
          </a:p>
        </p:txBody>
      </p:sp>
      <p:sp>
        <p:nvSpPr>
          <p:cNvPr id="3" name="文本框 65">
            <a:extLst>
              <a:ext uri="{FF2B5EF4-FFF2-40B4-BE49-F238E27FC236}">
                <a16:creationId xmlns:a16="http://schemas.microsoft.com/office/drawing/2014/main" id="{FB8AC453-01D6-4FF7-BB37-29C1576243B6}"/>
              </a:ext>
            </a:extLst>
          </p:cNvPr>
          <p:cNvSpPr txBox="1"/>
          <p:nvPr/>
        </p:nvSpPr>
        <p:spPr>
          <a:xfrm>
            <a:off x="948221" y="1123995"/>
            <a:ext cx="10410469" cy="5447645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How to improve traffic?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Promote the website through various sources (ads, social media) to attract new users.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Provide better online services (responsive site, fast site). 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How to prevent the quit from the website?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Affinity targeting: analyze customer’s interests and target to different segments.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Collect customers data and provide appropriate promotions and product recommendations.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Improve the website designation.  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How to improve profit?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Provide more attractive products.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Build relationships with suppliers to provide more selections for products.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Provide more sufficient check out procedures. 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25">
            <a:extLst>
              <a:ext uri="{FF2B5EF4-FFF2-40B4-BE49-F238E27FC236}">
                <a16:creationId xmlns:a16="http://schemas.microsoft.com/office/drawing/2014/main" id="{A250D2CE-1998-4D80-A368-0C5A4DBE29E6}"/>
              </a:ext>
            </a:extLst>
          </p:cNvPr>
          <p:cNvSpPr txBox="1">
            <a:spLocks/>
          </p:cNvSpPr>
          <p:nvPr/>
        </p:nvSpPr>
        <p:spPr>
          <a:xfrm>
            <a:off x="10316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52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99081" y="285798"/>
            <a:ext cx="10515600" cy="895784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Conclusions and Future Scenarios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70657" y="1497239"/>
            <a:ext cx="10944024" cy="2580120"/>
            <a:chOff x="469845" y="2097315"/>
            <a:chExt cx="10116998" cy="1765775"/>
          </a:xfrm>
        </p:grpSpPr>
        <p:sp>
          <p:nvSpPr>
            <p:cNvPr id="3" name="矩形 2"/>
            <p:cNvSpPr/>
            <p:nvPr/>
          </p:nvSpPr>
          <p:spPr>
            <a:xfrm>
              <a:off x="469845" y="2177143"/>
              <a:ext cx="8383870" cy="161108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5400000">
              <a:off x="8886352" y="2162600"/>
              <a:ext cx="1765775" cy="1635206"/>
            </a:xfrm>
            <a:prstGeom prst="triangl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627150" y="2078815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Google/Organic source generated the most traffic. 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7965031" y="2091815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small amount of users comment on the products they purchased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3132045" y="2067300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visitors quit from the starting pages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548538" y="2078815"/>
            <a:ext cx="2160000" cy="1440000"/>
          </a:xfrm>
          <a:prstGeom prst="round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Traffic and revenues are generated more during weekday then weekend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950169" y="4668611"/>
            <a:ext cx="37719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Keep track with the changes in traffic source and users behavior would help the website to understand the users and further to enhance the overall performance. 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-216" r="11039" b="216"/>
          <a:stretch/>
        </p:blipFill>
        <p:spPr>
          <a:xfrm>
            <a:off x="838200" y="4509657"/>
            <a:ext cx="1795236" cy="1795236"/>
          </a:xfrm>
          <a:prstGeom prst="ellipse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038802" y="4668611"/>
            <a:ext cx="377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sparsity would be a problem if the website wants to make targeting recommendations and promotions in the future. 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27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C8C2F-AE7C-49D1-BC9D-DE801B7F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310" y="228211"/>
            <a:ext cx="11601552" cy="89578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 </a:t>
            </a:r>
          </a:p>
        </p:txBody>
      </p:sp>
      <p:sp>
        <p:nvSpPr>
          <p:cNvPr id="3" name="文本框 65">
            <a:extLst>
              <a:ext uri="{FF2B5EF4-FFF2-40B4-BE49-F238E27FC236}">
                <a16:creationId xmlns:a16="http://schemas.microsoft.com/office/drawing/2014/main" id="{FB8AC453-01D6-4FF7-BB37-29C1576243B6}"/>
              </a:ext>
            </a:extLst>
          </p:cNvPr>
          <p:cNvSpPr txBox="1"/>
          <p:nvPr/>
        </p:nvSpPr>
        <p:spPr>
          <a:xfrm>
            <a:off x="748145" y="1293991"/>
            <a:ext cx="10605655" cy="5262979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Campaigns and traffic sources - Analytics Help. (n.d.). Retrieved from https://support.google.com/analytics/answer/6205762?hl=en</a:t>
            </a:r>
          </a:p>
          <a:p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Shewan, D. (2018, October 31). 25 Ways to Increase Traffic to Your Website. Retrieved April 28, 2019, from https://www.wordstream.com/blog/ws/2014/08/14/increase-traffic-to-my-website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 err="1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Secrist</a:t>
            </a: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, M. (2019, March 20). Which Type of Content Brings In the Most Traffic? </a:t>
            </a:r>
            <a:r>
              <a:rPr lang="en-US" altLang="zh-CN" sz="240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Retrieved from https://www.bkacontent.com/which-type-of-content-brings-in-the-most-traffic/</a:t>
            </a: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Understanding User Behavior with Google Analytics - Analytics Help. (n.d.). Retrieved from https://support.google.com/analytics/answer/7126596?hl=en</a:t>
            </a:r>
          </a:p>
          <a:p>
            <a:endParaRPr lang="zh-CN" altLang="en-US" sz="24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25">
            <a:extLst>
              <a:ext uri="{FF2B5EF4-FFF2-40B4-BE49-F238E27FC236}">
                <a16:creationId xmlns:a16="http://schemas.microsoft.com/office/drawing/2014/main" id="{FAE20CED-8DA2-4875-ADA0-15B1448C8493}"/>
              </a:ext>
            </a:extLst>
          </p:cNvPr>
          <p:cNvSpPr txBox="1">
            <a:spLocks/>
          </p:cNvSpPr>
          <p:nvPr/>
        </p:nvSpPr>
        <p:spPr>
          <a:xfrm>
            <a:off x="1031691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2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129643" y="880173"/>
            <a:ext cx="4743053" cy="4753986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Thank you</a:t>
            </a:r>
            <a:endParaRPr lang="zh-CN" altLang="en-US" sz="7200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448251"/>
            <a:ext cx="10515600" cy="781095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and Objectives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5" t="-216" r="11039" b="216"/>
          <a:stretch/>
        </p:blipFill>
        <p:spPr>
          <a:xfrm>
            <a:off x="799081" y="1912257"/>
            <a:ext cx="3033486" cy="3033486"/>
          </a:xfrm>
          <a:prstGeom prst="ellipse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4380831" y="1229346"/>
            <a:ext cx="0" cy="4320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/>
          <p:cNvSpPr txBox="1"/>
          <p:nvPr/>
        </p:nvSpPr>
        <p:spPr>
          <a:xfrm>
            <a:off x="4947691" y="1293991"/>
            <a:ext cx="6406109" cy="4524315"/>
          </a:xfrm>
          <a:prstGeom prst="rect">
            <a:avLst/>
          </a:prstGeom>
          <a:solidFill>
            <a:srgbClr val="3DB39E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Get deeper understanding of Google Merchandise Store’s customers.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Focus on U.S. customers.</a:t>
            </a:r>
            <a:r>
              <a:rPr lang="zh-CN" alt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endParaRPr lang="en-US" altLang="zh-CN" sz="3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The first quarter of 2019.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Enhance the website performance. 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Seek opportunities to improve the overall performance and profit. </a:t>
            </a:r>
          </a:p>
          <a:p>
            <a:endParaRPr lang="zh-CN" altLang="en-US" sz="3200" dirty="0">
              <a:solidFill>
                <a:schemeClr val="bg1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6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384984"/>
            <a:ext cx="10515600" cy="781095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Business Problem Statement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85606" y="2894593"/>
            <a:ext cx="11420787" cy="1137794"/>
            <a:chOff x="838200" y="2897930"/>
            <a:chExt cx="4921800" cy="1061806"/>
          </a:xfrm>
        </p:grpSpPr>
        <p:graphicFrame>
          <p:nvGraphicFramePr>
            <p:cNvPr id="24" name="图示 23"/>
            <p:cNvGraphicFramePr/>
            <p:nvPr>
              <p:extLst>
                <p:ext uri="{D42A27DB-BD31-4B8C-83A1-F6EECF244321}">
                  <p14:modId xmlns:p14="http://schemas.microsoft.com/office/powerpoint/2010/main" val="1185235461"/>
                </p:ext>
              </p:extLst>
            </p:nvPr>
          </p:nvGraphicFramePr>
          <p:xfrm>
            <a:off x="838200" y="3152113"/>
            <a:ext cx="4921800" cy="5844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5" name="泪滴形 24"/>
            <p:cNvSpPr/>
            <p:nvPr/>
          </p:nvSpPr>
          <p:spPr>
            <a:xfrm rot="8100000">
              <a:off x="1535949" y="3556976"/>
              <a:ext cx="195669" cy="402760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泪滴形 27"/>
            <p:cNvSpPr/>
            <p:nvPr/>
          </p:nvSpPr>
          <p:spPr>
            <a:xfrm rot="13500000" flipV="1">
              <a:off x="2332047" y="2787847"/>
              <a:ext cx="197264" cy="417429"/>
            </a:xfrm>
            <a:prstGeom prst="teardrop">
              <a:avLst>
                <a:gd name="adj" fmla="val 135775"/>
              </a:avLst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375697" y="1634627"/>
            <a:ext cx="313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How customers act on the website?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8365" y="4289943"/>
            <a:ext cx="2598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Where the customer comes from? / Who brings more traffic?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70280" y="4494539"/>
            <a:ext cx="2382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Which step does customers quit the most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0" name="泪滴形 24">
            <a:extLst>
              <a:ext uri="{FF2B5EF4-FFF2-40B4-BE49-F238E27FC236}">
                <a16:creationId xmlns:a16="http://schemas.microsoft.com/office/drawing/2014/main" id="{E5D78062-06AD-44EE-BA0E-C396D79587A3}"/>
              </a:ext>
            </a:extLst>
          </p:cNvPr>
          <p:cNvSpPr/>
          <p:nvPr/>
        </p:nvSpPr>
        <p:spPr>
          <a:xfrm rot="8100000">
            <a:off x="6333021" y="3635930"/>
            <a:ext cx="454040" cy="431583"/>
          </a:xfrm>
          <a:prstGeom prst="teardrop">
            <a:avLst>
              <a:gd name="adj" fmla="val 135775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泪滴形 24">
            <a:extLst>
              <a:ext uri="{FF2B5EF4-FFF2-40B4-BE49-F238E27FC236}">
                <a16:creationId xmlns:a16="http://schemas.microsoft.com/office/drawing/2014/main" id="{86FB154F-BC7F-4A97-8697-3BAA20EB1AB8}"/>
              </a:ext>
            </a:extLst>
          </p:cNvPr>
          <p:cNvSpPr/>
          <p:nvPr/>
        </p:nvSpPr>
        <p:spPr>
          <a:xfrm rot="8100000">
            <a:off x="10348229" y="3635931"/>
            <a:ext cx="454040" cy="431583"/>
          </a:xfrm>
          <a:prstGeom prst="teardrop">
            <a:avLst>
              <a:gd name="adj" fmla="val 135775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泪滴形 27">
            <a:extLst>
              <a:ext uri="{FF2B5EF4-FFF2-40B4-BE49-F238E27FC236}">
                <a16:creationId xmlns:a16="http://schemas.microsoft.com/office/drawing/2014/main" id="{0A3CDC3D-7D29-4A26-BE83-E8498769A762}"/>
              </a:ext>
            </a:extLst>
          </p:cNvPr>
          <p:cNvSpPr/>
          <p:nvPr/>
        </p:nvSpPr>
        <p:spPr>
          <a:xfrm rot="13500000" flipV="1">
            <a:off x="8165655" y="2833945"/>
            <a:ext cx="457741" cy="447302"/>
          </a:xfrm>
          <a:prstGeom prst="teardrop">
            <a:avLst>
              <a:gd name="adj" fmla="val 135775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1">
            <a:extLst>
              <a:ext uri="{FF2B5EF4-FFF2-40B4-BE49-F238E27FC236}">
                <a16:creationId xmlns:a16="http://schemas.microsoft.com/office/drawing/2014/main" id="{C0A9E643-64C6-4C56-87DD-72A5A251EAC3}"/>
              </a:ext>
            </a:extLst>
          </p:cNvPr>
          <p:cNvSpPr txBox="1"/>
          <p:nvPr/>
        </p:nvSpPr>
        <p:spPr>
          <a:xfrm>
            <a:off x="8664796" y="4386987"/>
            <a:ext cx="268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How GMS performs during 1st Quarter 2019? 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1">
            <a:extLst>
              <a:ext uri="{FF2B5EF4-FFF2-40B4-BE49-F238E27FC236}">
                <a16:creationId xmlns:a16="http://schemas.microsoft.com/office/drawing/2014/main" id="{41F152A7-EE7B-4EA0-B3D5-C1F45A7115A6}"/>
              </a:ext>
            </a:extLst>
          </p:cNvPr>
          <p:cNvSpPr txBox="1"/>
          <p:nvPr/>
        </p:nvSpPr>
        <p:spPr>
          <a:xfrm>
            <a:off x="6873157" y="1372847"/>
            <a:ext cx="3170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What is the current profit structure? / What brings the most revenue?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灯片编号占位符 25">
            <a:extLst>
              <a:ext uri="{FF2B5EF4-FFF2-40B4-BE49-F238E27FC236}">
                <a16:creationId xmlns:a16="http://schemas.microsoft.com/office/drawing/2014/main" id="{E5B714CD-15B3-42C7-B7DC-49A6449CE186}"/>
              </a:ext>
            </a:extLst>
          </p:cNvPr>
          <p:cNvSpPr txBox="1">
            <a:spLocks/>
          </p:cNvSpPr>
          <p:nvPr/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72797" y="467509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Sources Analysis 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 the customer comes from?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49CB4B-354D-4386-AF89-410441230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014" y="1402633"/>
            <a:ext cx="5164732" cy="498785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7638195-4F80-4D12-9556-A8E88204C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0" y="1588726"/>
            <a:ext cx="5164732" cy="3887895"/>
          </a:xfrm>
          <a:prstGeom prst="rect">
            <a:avLst/>
          </a:prstGeom>
        </p:spPr>
      </p:pic>
      <p:sp>
        <p:nvSpPr>
          <p:cNvPr id="5" name="灯片编号占位符 25">
            <a:extLst>
              <a:ext uri="{FF2B5EF4-FFF2-40B4-BE49-F238E27FC236}">
                <a16:creationId xmlns:a16="http://schemas.microsoft.com/office/drawing/2014/main" id="{68A5BADD-C528-409E-9B53-6509851313E6}"/>
              </a:ext>
            </a:extLst>
          </p:cNvPr>
          <p:cNvSpPr txBox="1">
            <a:spLocks/>
          </p:cNvSpPr>
          <p:nvPr/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159379-1244-4C13-99B4-F990A51354F1}"/>
              </a:ext>
            </a:extLst>
          </p:cNvPr>
          <p:cNvSpPr/>
          <p:nvPr/>
        </p:nvSpPr>
        <p:spPr>
          <a:xfrm>
            <a:off x="3158836" y="2219987"/>
            <a:ext cx="1858139" cy="3716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34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89301" y="472701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Segments Analysis </a:t>
            </a:r>
            <a:b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 brings more traffic?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zh-C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688886-3469-426C-B2BF-B43F5F5CE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3" y="1459027"/>
            <a:ext cx="3247789" cy="2259846"/>
          </a:xfrm>
          <a:prstGeom prst="rect">
            <a:avLst/>
          </a:prstGeom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5C6F3D4-8594-4AC2-AF7E-3F7BEEDB1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687" y="1459027"/>
            <a:ext cx="3248903" cy="225984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CF9F9F-BD3C-4B6E-ACAC-249676276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73" y="3717120"/>
            <a:ext cx="8066198" cy="300435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2B2D208-D9F2-4223-B839-D62C5328DA1F}"/>
              </a:ext>
            </a:extLst>
          </p:cNvPr>
          <p:cNvSpPr/>
          <p:nvPr/>
        </p:nvSpPr>
        <p:spPr>
          <a:xfrm>
            <a:off x="1679253" y="1712357"/>
            <a:ext cx="640569" cy="190214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182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467812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Behavior Analysis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customers act on the website?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A4E2D81-F938-498A-ABD5-E3F951A85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1" y="1427231"/>
            <a:ext cx="10330946" cy="53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718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486263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Flow Analysis 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step does customers quit the most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9353612" y="6058069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灯片编号占位符 25">
            <a:extLst>
              <a:ext uri="{FF2B5EF4-FFF2-40B4-BE49-F238E27FC236}">
                <a16:creationId xmlns:a16="http://schemas.microsoft.com/office/drawing/2014/main" id="{4247108B-2A59-4685-A519-E3983BF310D4}"/>
              </a:ext>
            </a:extLst>
          </p:cNvPr>
          <p:cNvSpPr txBox="1">
            <a:spLocks/>
          </p:cNvSpPr>
          <p:nvPr/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4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70D8578-DDD4-487D-A316-C8E65CC577E1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91718-749D-4775-BF80-C8F700883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86" y="1476052"/>
            <a:ext cx="11613157" cy="48382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F14D89-C695-412D-8B30-F41186842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274" y="4309140"/>
            <a:ext cx="5122610" cy="241233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E81B95C-ADE6-4089-B5BD-D33FB125DAE3}"/>
              </a:ext>
            </a:extLst>
          </p:cNvPr>
          <p:cNvSpPr/>
          <p:nvPr/>
        </p:nvSpPr>
        <p:spPr>
          <a:xfrm>
            <a:off x="3134217" y="2630734"/>
            <a:ext cx="1281138" cy="47920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8BF8ED-DA60-42E4-866D-BD8FAB845CE5}"/>
              </a:ext>
            </a:extLst>
          </p:cNvPr>
          <p:cNvCxnSpPr/>
          <p:nvPr/>
        </p:nvCxnSpPr>
        <p:spPr>
          <a:xfrm>
            <a:off x="4273720" y="3070819"/>
            <a:ext cx="1920554" cy="21808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4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59962" y="467812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Structure Analysis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current profit structure?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E703EE-2F4F-45D9-AB99-314E6CF2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2" y="1346705"/>
            <a:ext cx="10002576" cy="5481599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37E532-33BA-47A0-B85C-C88F0E5F826A}"/>
              </a:ext>
            </a:extLst>
          </p:cNvPr>
          <p:cNvSpPr/>
          <p:nvPr/>
        </p:nvSpPr>
        <p:spPr>
          <a:xfrm>
            <a:off x="6096000" y="3955879"/>
            <a:ext cx="1202900" cy="52321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28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838200" y="458032"/>
            <a:ext cx="10515600" cy="781095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brings the most revenue?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4294967295"/>
          </p:nvPr>
        </p:nvSpPr>
        <p:spPr>
          <a:xfrm>
            <a:off x="10228894" y="6356350"/>
            <a:ext cx="2743200" cy="365125"/>
          </a:xfrm>
        </p:spPr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028" name="Picture 4" descr="https://lh6.googleusercontent.com/pxi4oNQ2cFKLU4gl3FKPzyako24PrwHI9c8a5ajfhr0aUPbtf87iGcS2QGIDlGiemT_RsyzCUIxtTCI2e-1CgPHUGFNak3nQqqHpB1meeTPjPpc3za8FdCisEJJ7RzTdQYVpEbHNAuU">
            <a:extLst>
              <a:ext uri="{FF2B5EF4-FFF2-40B4-BE49-F238E27FC236}">
                <a16:creationId xmlns:a16="http://schemas.microsoft.com/office/drawing/2014/main" id="{38943041-48F3-490E-A3ED-5BFC77CD9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4" y="1741421"/>
            <a:ext cx="11149781" cy="324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F4D986D-AEE5-4F5E-AC1F-30ED34697F53}"/>
              </a:ext>
            </a:extLst>
          </p:cNvPr>
          <p:cNvSpPr/>
          <p:nvPr/>
        </p:nvSpPr>
        <p:spPr>
          <a:xfrm>
            <a:off x="3535354" y="2161310"/>
            <a:ext cx="1188231" cy="28361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556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502</Words>
  <Application>Microsoft Macintosh PowerPoint</Application>
  <PresentationFormat>Widescreen</PresentationFormat>
  <Paragraphs>80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微软雅黑 Light</vt:lpstr>
      <vt:lpstr>Arial</vt:lpstr>
      <vt:lpstr>Calibri</vt:lpstr>
      <vt:lpstr>Times New Roman</vt:lpstr>
      <vt:lpstr>Wingdings</vt:lpstr>
      <vt:lpstr>Office 主题</vt:lpstr>
      <vt:lpstr>PowerPoint Presentation</vt:lpstr>
      <vt:lpstr>Goals and Objectives</vt:lpstr>
      <vt:lpstr>Business Problem Statement</vt:lpstr>
      <vt:lpstr>Traffic Sources Analysis  Where the customer comes from? </vt:lpstr>
      <vt:lpstr>Customer Segments Analysis  Who brings more traffic? </vt:lpstr>
      <vt:lpstr>Customer Behavior Analysis How customers act on the website? </vt:lpstr>
      <vt:lpstr>Behavior Flow Analysis  Which step does customers quit the most？</vt:lpstr>
      <vt:lpstr>Profit Structure Analysis What is the current profit structure?</vt:lpstr>
      <vt:lpstr>Product Analysis What brings the most revenue?</vt:lpstr>
      <vt:lpstr>Goal Completion Analysis  How GMS performs during 1st Quarter 2019? </vt:lpstr>
      <vt:lpstr>KPI Dashboard </vt:lpstr>
      <vt:lpstr>Refined Business Problems and Recommendations </vt:lpstr>
      <vt:lpstr>Conclusions and Future Scenarios</vt:lpstr>
      <vt:lpstr>Reference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Tonna Tang</dc:creator>
  <cp:lastModifiedBy>Fan, Tianyi</cp:lastModifiedBy>
  <cp:revision>116</cp:revision>
  <dcterms:created xsi:type="dcterms:W3CDTF">2015-06-09T12:52:33Z</dcterms:created>
  <dcterms:modified xsi:type="dcterms:W3CDTF">2019-04-29T03:49:40Z</dcterms:modified>
</cp:coreProperties>
</file>